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5852" autoAdjust="0"/>
  </p:normalViewPr>
  <p:slideViewPr>
    <p:cSldViewPr snapToGrid="0">
      <p:cViewPr varScale="1">
        <p:scale>
          <a:sx n="56" d="100"/>
          <a:sy n="56" d="100"/>
        </p:scale>
        <p:origin x="126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B3C1CF-AE67-49CE-879B-714F9C93E293}" type="datetimeFigureOut">
              <a:rPr lang="en-US" smtClean="0"/>
              <a:t>8/14/2020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85B7B6-49D0-4F05-843F-9250FE6F79B1}" type="slidenum">
              <a:rPr lang="en-US" smtClean="0"/>
              <a:t>‹#›</a:t>
            </a:fld>
            <a:endParaRPr lang="en-US"/>
          </a:p>
        </p:txBody>
      </p:sp>
    </p:spTree>
    <p:extLst>
      <p:ext uri="{BB962C8B-B14F-4D97-AF65-F5344CB8AC3E}">
        <p14:creationId xmlns:p14="http://schemas.microsoft.com/office/powerpoint/2010/main" val="1823955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presentation will focus on the organization change of Nestle’s water strategy.</a:t>
            </a:r>
          </a:p>
        </p:txBody>
      </p:sp>
      <p:sp>
        <p:nvSpPr>
          <p:cNvPr id="4" name="Slide Number Placeholder 3"/>
          <p:cNvSpPr>
            <a:spLocks noGrp="1"/>
          </p:cNvSpPr>
          <p:nvPr>
            <p:ph type="sldNum" sz="quarter" idx="5"/>
          </p:nvPr>
        </p:nvSpPr>
        <p:spPr/>
        <p:txBody>
          <a:bodyPr/>
          <a:lstStyle/>
          <a:p>
            <a:fld id="{D985B7B6-49D0-4F05-843F-9250FE6F79B1}" type="slidenum">
              <a:rPr lang="en-US" smtClean="0"/>
              <a:t>1</a:t>
            </a:fld>
            <a:endParaRPr lang="en-US"/>
          </a:p>
        </p:txBody>
      </p:sp>
    </p:spTree>
    <p:extLst>
      <p:ext uri="{BB962C8B-B14F-4D97-AF65-F5344CB8AC3E}">
        <p14:creationId xmlns:p14="http://schemas.microsoft.com/office/powerpoint/2010/main" val="345376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Nestle group of companies was started in 1866 by Henri Nestle. Although the company was started with a different name, it has encountered several changes in name due to integration with other firms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DuBois, 2019</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Henri Nestle developed the company after developing the first condensed milk that comprised of milk, sugar and wheat. Through enhanced innovations and market acquisition, Nestle has managed to expand significantly and currently, it operates in almost the whole world. Furthermore, the company has invested a lot in the food and beverage industry working towards providing the tastiest and healthiest food to people.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Since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company needs to expand its water market due to increased competition and market changes, they have to make changes in the water strategic business unit.</a:t>
            </a:r>
          </a:p>
          <a:p>
            <a:endParaRPr lang="en-US" dirty="0"/>
          </a:p>
        </p:txBody>
      </p:sp>
      <p:sp>
        <p:nvSpPr>
          <p:cNvPr id="4" name="Slide Number Placeholder 3"/>
          <p:cNvSpPr>
            <a:spLocks noGrp="1"/>
          </p:cNvSpPr>
          <p:nvPr>
            <p:ph type="sldNum" sz="quarter" idx="5"/>
          </p:nvPr>
        </p:nvSpPr>
        <p:spPr/>
        <p:txBody>
          <a:bodyPr/>
          <a:lstStyle/>
          <a:p>
            <a:fld id="{D985B7B6-49D0-4F05-843F-9250FE6F79B1}" type="slidenum">
              <a:rPr lang="en-US" smtClean="0"/>
              <a:t>2</a:t>
            </a:fld>
            <a:endParaRPr lang="en-US"/>
          </a:p>
        </p:txBody>
      </p:sp>
    </p:spTree>
    <p:extLst>
      <p:ext uri="{BB962C8B-B14F-4D97-AF65-F5344CB8AC3E}">
        <p14:creationId xmlns:p14="http://schemas.microsoft.com/office/powerpoint/2010/main" val="4242062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company has undergone a lot of changes and innovation since the start of the water business. Currently, the company has several water brands including Nestle pure life, Perrier and Poland spring, however, there is increased competition and need for market growth. Therefore, Nestle has utilized an adaptive type of change to increase its processes. Water production was started in 1992 by Nestle since the products are the same, they want to enhance their processes into the group three geographical zones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Galli &amp;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Vousvouras</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Furthermore, the groups will increase the market in the regions because they will reach new customers especially in the United States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Bulcke</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D985B7B6-49D0-4F05-843F-9250FE6F79B1}" type="slidenum">
              <a:rPr lang="en-US" smtClean="0"/>
              <a:t>3</a:t>
            </a:fld>
            <a:endParaRPr lang="en-US"/>
          </a:p>
        </p:txBody>
      </p:sp>
    </p:spTree>
    <p:extLst>
      <p:ext uri="{BB962C8B-B14F-4D97-AF65-F5344CB8AC3E}">
        <p14:creationId xmlns:p14="http://schemas.microsoft.com/office/powerpoint/2010/main" val="2163451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organizational changes made by Nestle company are proactive because it involves the development of the new group strategy and business progression roles to support the firms in realizing both internal and external tactical growth opportunities. Furthermore, there are increased changes in the food and beverage industries, therefore, Nestle as a company has to identify the critical trends and act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fast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increase the performance in their sales. The new group established is expected to manage the partnership and licensing agreement as they are planning to take the company to the next level. The changes made in management and group strategy are aimed to intensify sales by 2.9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percent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the first one year of implementation of changes as well as increase sales in America by 10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percent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due to the partnership between Nestle and Starbucks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Bulcke</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2020</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D985B7B6-49D0-4F05-843F-9250FE6F79B1}" type="slidenum">
              <a:rPr lang="en-US" smtClean="0"/>
              <a:t>4</a:t>
            </a:fld>
            <a:endParaRPr lang="en-US"/>
          </a:p>
        </p:txBody>
      </p:sp>
    </p:spTree>
    <p:extLst>
      <p:ext uri="{BB962C8B-B14F-4D97-AF65-F5344CB8AC3E}">
        <p14:creationId xmlns:p14="http://schemas.microsoft.com/office/powerpoint/2010/main" val="2800446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development of the new group strategy will have positive impacts on Nestle group of companies because there will be an enhanced response to the changing customer needs. As the food and beverage industry experiences changes due to customers want,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it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is important for Nestle to have a group that oversee the market and customer responses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Galli &amp;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Vousvouras</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Also, the new strategy group will increase Nestle sales because the market expansion to the three geographical zones and partnerships will stimulate the sale of their brands. Furthermore, the change in the executive board will also allow the company to use their local expertise and progress the firm to the next level. Moreover, the company will benefit from collaborations created due to expansion to other geographical zones.</a:t>
            </a:r>
          </a:p>
          <a:p>
            <a:endParaRPr lang="en-US" dirty="0"/>
          </a:p>
        </p:txBody>
      </p:sp>
      <p:sp>
        <p:nvSpPr>
          <p:cNvPr id="4" name="Slide Number Placeholder 3"/>
          <p:cNvSpPr>
            <a:spLocks noGrp="1"/>
          </p:cNvSpPr>
          <p:nvPr>
            <p:ph type="sldNum" sz="quarter" idx="5"/>
          </p:nvPr>
        </p:nvSpPr>
        <p:spPr/>
        <p:txBody>
          <a:bodyPr/>
          <a:lstStyle/>
          <a:p>
            <a:fld id="{D985B7B6-49D0-4F05-843F-9250FE6F79B1}" type="slidenum">
              <a:rPr lang="en-US" smtClean="0"/>
              <a:t>5</a:t>
            </a:fld>
            <a:endParaRPr lang="en-US"/>
          </a:p>
        </p:txBody>
      </p:sp>
    </p:spTree>
    <p:extLst>
      <p:ext uri="{BB962C8B-B14F-4D97-AF65-F5344CB8AC3E}">
        <p14:creationId xmlns:p14="http://schemas.microsoft.com/office/powerpoint/2010/main" val="485808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the development of the new group strategy is important in expanding the market for Nestle water as well as increasing sales. It is very important for Nestle group of companies to also focus on their customers. Getting information from the customer and knowing what they want is very critical in the success of the company than allowing board members to decide by themselves. Therefore, I would recommend that before the group implementing new strategies, they involve their loyal customers. This will make them feel they are part of the company. Furthermore, every decision should be implemented based on customer reviews. Competitors can easily counter the company’s strategies hence decreasing their sales and revenues. Moreover, Nestle needs to retain productive employees, especially during decision making since they have more experience than new employees.</a:t>
            </a:r>
          </a:p>
          <a:p>
            <a:endParaRPr lang="en-US" dirty="0"/>
          </a:p>
        </p:txBody>
      </p:sp>
      <p:sp>
        <p:nvSpPr>
          <p:cNvPr id="4" name="Slide Number Placeholder 3"/>
          <p:cNvSpPr>
            <a:spLocks noGrp="1"/>
          </p:cNvSpPr>
          <p:nvPr>
            <p:ph type="sldNum" sz="quarter" idx="5"/>
          </p:nvPr>
        </p:nvSpPr>
        <p:spPr/>
        <p:txBody>
          <a:bodyPr/>
          <a:lstStyle/>
          <a:p>
            <a:fld id="{D985B7B6-49D0-4F05-843F-9250FE6F79B1}" type="slidenum">
              <a:rPr lang="en-US" smtClean="0"/>
              <a:t>6</a:t>
            </a:fld>
            <a:endParaRPr lang="en-US"/>
          </a:p>
        </p:txBody>
      </p:sp>
    </p:spTree>
    <p:extLst>
      <p:ext uri="{BB962C8B-B14F-4D97-AF65-F5344CB8AC3E}">
        <p14:creationId xmlns:p14="http://schemas.microsoft.com/office/powerpoint/2010/main" val="1116076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5B7B6-49D0-4F05-843F-9250FE6F79B1}" type="slidenum">
              <a:rPr lang="en-US" smtClean="0"/>
              <a:t>7</a:t>
            </a:fld>
            <a:endParaRPr lang="en-US"/>
          </a:p>
        </p:txBody>
      </p:sp>
    </p:spTree>
    <p:extLst>
      <p:ext uri="{BB962C8B-B14F-4D97-AF65-F5344CB8AC3E}">
        <p14:creationId xmlns:p14="http://schemas.microsoft.com/office/powerpoint/2010/main" val="1515828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946B69-9016-43B0-B8AD-538B5F719138}"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3652310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946B69-9016-43B0-B8AD-538B5F719138}"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1140926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946B69-9016-43B0-B8AD-538B5F719138}"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1323502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946B69-9016-43B0-B8AD-538B5F719138}" type="datetimeFigureOut">
              <a:rPr lang="en-US" smtClean="0"/>
              <a:t>8/14/2020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726086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946B69-9016-43B0-B8AD-538B5F719138}" type="datetimeFigureOut">
              <a:rPr lang="en-US" smtClean="0"/>
              <a:t>8/14/2020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3652728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946B69-9016-43B0-B8AD-538B5F719138}" type="datetimeFigureOut">
              <a:rPr lang="en-US" smtClean="0"/>
              <a:t>8/14/2020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1632115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946B69-9016-43B0-B8AD-538B5F719138}" type="datetimeFigureOut">
              <a:rPr lang="en-US" smtClean="0"/>
              <a:t>8/14/2020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834995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946B69-9016-43B0-B8AD-538B5F719138}" type="datetimeFigureOut">
              <a:rPr lang="en-US" smtClean="0"/>
              <a:t>8/14/2020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1454400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946B69-9016-43B0-B8AD-538B5F719138}" type="datetimeFigureOut">
              <a:rPr lang="en-US" smtClean="0"/>
              <a:t>8/14/2020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1796286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946B69-9016-43B0-B8AD-538B5F719138}"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19325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946B69-9016-43B0-B8AD-538B5F719138}"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7BAC2-0C94-45C1-A7D0-486EDD71874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14015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946B69-9016-43B0-B8AD-538B5F719138}"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3009279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946B69-9016-43B0-B8AD-538B5F719138}"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7BAC2-0C94-45C1-A7D0-486EDD71874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1364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946B69-9016-43B0-B8AD-538B5F719138}"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6613945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946B69-9016-43B0-B8AD-538B5F719138}"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4117290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946B69-9016-43B0-B8AD-538B5F719138}" type="datetimeFigureOut">
              <a:rPr lang="en-US" smtClean="0"/>
              <a:t>8/14/2020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7BAC2-0C94-45C1-A7D0-486EDD71874B}" type="slidenum">
              <a:rPr lang="en-US" smtClean="0"/>
              <a:t>‹#›</a:t>
            </a:fld>
            <a:endParaRPr lang="en-US"/>
          </a:p>
        </p:txBody>
      </p:sp>
    </p:spTree>
    <p:extLst>
      <p:ext uri="{BB962C8B-B14F-4D97-AF65-F5344CB8AC3E}">
        <p14:creationId xmlns:p14="http://schemas.microsoft.com/office/powerpoint/2010/main" val="2642061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946B69-9016-43B0-B8AD-538B5F719138}" type="datetimeFigureOut">
              <a:rPr lang="en-US" smtClean="0"/>
              <a:t>8/14/2020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8C7BAC2-0C94-45C1-A7D0-486EDD71874B}" type="slidenum">
              <a:rPr lang="en-US" smtClean="0"/>
              <a:t>‹#›</a:t>
            </a:fld>
            <a:endParaRPr lang="en-US"/>
          </a:p>
        </p:txBody>
      </p:sp>
    </p:spTree>
    <p:extLst>
      <p:ext uri="{BB962C8B-B14F-4D97-AF65-F5344CB8AC3E}">
        <p14:creationId xmlns:p14="http://schemas.microsoft.com/office/powerpoint/2010/main" val="33256213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5A4016-C2C7-4E82-847B-9B2CAB386EED}"/>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Nestle’s Organization Change</a:t>
            </a:r>
          </a:p>
        </p:txBody>
      </p:sp>
      <p:sp>
        <p:nvSpPr>
          <p:cNvPr id="3" name="Subtitle 2">
            <a:extLst>
              <a:ext uri="{FF2B5EF4-FFF2-40B4-BE49-F238E27FC236}">
                <a16:creationId xmlns:a16="http://schemas.microsoft.com/office/drawing/2014/main" xmlns="" id="{5AD6A2B8-51F1-4684-AAB5-A025113BAB96}"/>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2850636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B43C63-B598-4CD3-B2DD-1428629AD0BC}"/>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Company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History </a:t>
            </a:r>
            <a:r>
              <a:rPr lang="en-US" dirty="0">
                <a:effectLst/>
                <a:latin typeface="Times New Roman" panose="02020603050405020304" pitchFamily="18" charset="0"/>
                <a:ea typeface="Calibri" panose="020F0502020204030204" pitchFamily="34" charset="0"/>
                <a:cs typeface="Times New Roman" panose="02020603050405020304" pitchFamily="18" charset="0"/>
              </a:rPr>
              <a:t>and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Change</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B2928F1C-EBCD-44A2-9D14-8D6D4BD8589E}"/>
              </a:ext>
            </a:extLst>
          </p:cNvPr>
          <p:cNvSpPr>
            <a:spLocks noGrp="1"/>
          </p:cNvSpPr>
          <p:nvPr>
            <p:ph idx="1"/>
          </p:nvPr>
        </p:nvSpPr>
        <p:spPr/>
        <p:txBody>
          <a:bodyPr>
            <a:normAutofit fontScale="92500" lnSpcReduction="2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Established in 1866 by Henri Nestle with the development of the first condensed milk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DuBois,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2019</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company underwent several changes in name and merging with various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companies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Currently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company develops various products including water, frozen food, chocolate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coffee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success is developed through product innovation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acquisition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need for expansion of water market results </a:t>
            </a:r>
            <a:r>
              <a:rPr lang="en-US" dirty="0" smtClean="0">
                <a:latin typeface="Times New Roman" panose="02020603050405020304" pitchFamily="18" charset="0"/>
                <a:ea typeface="Calibri" panose="020F0502020204030204" pitchFamily="34" charset="0"/>
                <a:cs typeface="Times New Roman" panose="02020603050405020304" pitchFamily="18" charset="0"/>
              </a:rPr>
              <a:t>in</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changes in water business strategy</a:t>
            </a:r>
          </a:p>
          <a:p>
            <a:pPr>
              <a:lnSpc>
                <a:spcPct val="200000"/>
              </a:lnSpc>
            </a:pPr>
            <a:endParaRPr lang="en-US" dirty="0"/>
          </a:p>
        </p:txBody>
      </p:sp>
    </p:spTree>
    <p:extLst>
      <p:ext uri="{BB962C8B-B14F-4D97-AF65-F5344CB8AC3E}">
        <p14:creationId xmlns:p14="http://schemas.microsoft.com/office/powerpoint/2010/main" val="2647846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32B7F0-759D-4F84-AD64-055723451999}"/>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Type of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Change</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6A9FDD8C-71AD-48C2-A0FD-BE7995DC11BA}"/>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Nestle has adopted an adaptive type of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change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Nestle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Waters was formed in 1992 after the attainment of Perrier S.A.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Galli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Vousvouras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2020</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Nestle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wants to enhance its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processes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Expand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their products to reach new customers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Bulcke</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2020</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00000"/>
              </a:lnSpc>
            </a:pPr>
            <a:endParaRPr lang="en-US" dirty="0"/>
          </a:p>
        </p:txBody>
      </p:sp>
    </p:spTree>
    <p:extLst>
      <p:ext uri="{BB962C8B-B14F-4D97-AF65-F5344CB8AC3E}">
        <p14:creationId xmlns:p14="http://schemas.microsoft.com/office/powerpoint/2010/main" val="2522766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DDFFD3-BEFA-4E4F-AEFF-07D535A10174}"/>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Description of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Change</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F2D82776-54E2-41A5-8EF1-F2BF8D300285}"/>
              </a:ext>
            </a:extLst>
          </p:cNvPr>
          <p:cNvSpPr>
            <a:spLocks noGrp="1"/>
          </p:cNvSpPr>
          <p:nvPr>
            <p:ph idx="1"/>
          </p:nvPr>
        </p:nvSpPr>
        <p:spPr/>
        <p:txBody>
          <a:bodyPr>
            <a:normAutofit fontScale="925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change is proactive in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nature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change was stimulated by increased competition and the need for increased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performance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new group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aimed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manage external partnerships and licensing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agreement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strategy is hoped to increase sales by 2.9% in the first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year of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implementation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Bulcke</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2020</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America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zone is expected to increase the sales by 10%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Bulcke</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2020</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nSpc>
                <a:spcPct val="200000"/>
              </a:lnSpc>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422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BD8B3C-6E26-4098-B4CE-E3277D9D14D5}"/>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Impacts of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Changes </a:t>
            </a:r>
            <a:r>
              <a:rPr lang="en-US" dirty="0">
                <a:effectLst/>
                <a:latin typeface="Times New Roman" panose="02020603050405020304" pitchFamily="18" charset="0"/>
                <a:ea typeface="Calibri" panose="020F0502020204030204" pitchFamily="34" charset="0"/>
                <a:cs typeface="Times New Roman" panose="02020603050405020304" pitchFamily="18" charset="0"/>
              </a:rPr>
              <a:t>to the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Company</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867C7724-697D-45EA-9B9C-DF5694220E65}"/>
              </a:ext>
            </a:extLst>
          </p:cNvPr>
          <p:cNvSpPr>
            <a:spLocks noGrp="1"/>
          </p:cNvSpPr>
          <p:nvPr>
            <p:ph idx="1"/>
          </p:nvPr>
        </p:nvSpPr>
        <p:spPr/>
        <p:txBody>
          <a:bodyPr/>
          <a:lstStyle/>
          <a:p>
            <a:pPr>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Enhance quick response to varying consumer needs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Galli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Vousvouras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2020</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Accelerate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profitable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growth</a:t>
            </a:r>
          </a:p>
          <a:p>
            <a:pPr>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Help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use Nestle strong local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expertise</a:t>
            </a:r>
          </a:p>
          <a:p>
            <a:pPr>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Create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collaborations</a:t>
            </a:r>
          </a:p>
          <a:p>
            <a:pPr>
              <a:lnSpc>
                <a:spcPct val="200000"/>
              </a:lnSpc>
            </a:pPr>
            <a:endParaRPr lang="en-US" dirty="0"/>
          </a:p>
        </p:txBody>
      </p:sp>
    </p:spTree>
    <p:extLst>
      <p:ext uri="{BB962C8B-B14F-4D97-AF65-F5344CB8AC3E}">
        <p14:creationId xmlns:p14="http://schemas.microsoft.com/office/powerpoint/2010/main" val="2858252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0AEE58-0B55-4714-9808-92A00DEBEB5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xmlns="" id="{4659A236-0015-4E8B-9B84-DAE078916799}"/>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Seek information from customers before implementing strategies that affect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them</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Implement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strategies based on customer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reviews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Watch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their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competitors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Retain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productive employees</a:t>
            </a:r>
          </a:p>
          <a:p>
            <a:pPr>
              <a:lnSpc>
                <a:spcPct val="200000"/>
              </a:lnSpc>
            </a:pPr>
            <a:endParaRPr lang="en-US" dirty="0"/>
          </a:p>
        </p:txBody>
      </p:sp>
    </p:spTree>
    <p:extLst>
      <p:ext uri="{BB962C8B-B14F-4D97-AF65-F5344CB8AC3E}">
        <p14:creationId xmlns:p14="http://schemas.microsoft.com/office/powerpoint/2010/main" val="3432642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98DDAC-3C3F-4788-BF10-15A327567F1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ABC18257-C481-4F03-ABF2-1D868DA330C0}"/>
              </a:ext>
            </a:extLst>
          </p:cNvPr>
          <p:cNvSpPr>
            <a:spLocks noGrp="1"/>
          </p:cNvSpPr>
          <p:nvPr>
            <p:ph idx="1"/>
          </p:nvPr>
        </p:nvSpPr>
        <p:spPr/>
        <p:txBody>
          <a:bodyPr>
            <a:normAutofit fontScale="92500" lnSpcReduction="10000"/>
          </a:bodyPr>
          <a:lstStyle/>
          <a:p>
            <a:pPr marL="0" marR="0" indent="0">
              <a:lnSpc>
                <a:spcPct val="200000"/>
              </a:lnSpc>
              <a:spcBef>
                <a:spcPts val="0"/>
              </a:spcBef>
              <a:spcAft>
                <a:spcPts val="800"/>
              </a:spcAft>
              <a:buNone/>
            </a:pP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Bulcke</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Vionnet</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Vousvouras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Weder</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G. (2020). Nestlé’s corporate water strategy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over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time: a backward-and forward-looking view.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International Journal of Water Resources </a:t>
            </a:r>
            <a:r>
              <a:rPr lang="en-US" sz="18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Development</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36</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(2-3), 245-257.</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DuBois, T. D. (2019). Branding and retail strategy in the condensed milk trade: Borden and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Nestlé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in East Asia, 1870–1929.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Business History</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1-18.</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Galli, C. C.,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Vousvouras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 (2020). Nestlé caring for water.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International Journal of Water </a:t>
            </a:r>
            <a:r>
              <a:rPr lang="en-US" sz="18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Resources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Development</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1-12.</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109765492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TotalTime>
  <Words>1002</Words>
  <Application>Microsoft Office PowerPoint</Application>
  <PresentationFormat>Widescreen</PresentationFormat>
  <Paragraphs>47</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Times New Roman</vt:lpstr>
      <vt:lpstr>Trebuchet MS</vt:lpstr>
      <vt:lpstr>Wingdings</vt:lpstr>
      <vt:lpstr>Wingdings 3</vt:lpstr>
      <vt:lpstr>Facet</vt:lpstr>
      <vt:lpstr>Nestle’s Organization Change</vt:lpstr>
      <vt:lpstr>Company History and Change </vt:lpstr>
      <vt:lpstr>Type of Change </vt:lpstr>
      <vt:lpstr>Description of Change </vt:lpstr>
      <vt:lpstr>Impacts of Changes to the Company </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Nestle’s Organization Change</dc:title>
  <dc:creator>Robert Mwaura</dc:creator>
  <cp:lastModifiedBy>LAPTOP</cp:lastModifiedBy>
  <cp:revision>5</cp:revision>
  <dcterms:created xsi:type="dcterms:W3CDTF">2020-08-14T11:55:51Z</dcterms:created>
  <dcterms:modified xsi:type="dcterms:W3CDTF">2020-08-14T13:15:47Z</dcterms:modified>
</cp:coreProperties>
</file>